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  <p:embeddedFont>
      <p:font typeface="DM Sans"/>
      <p:regular r:id="rId16"/>
      <p:bold r:id="rId17"/>
      <p:italic r:id="rId18"/>
      <p:boldItalic r:id="rId19"/>
    </p:embeddedFont>
    <p:embeddedFont>
      <p:font typeface="DM Serif Display"/>
      <p:regular r:id="rId20"/>
      <p: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erifDisplay-regular.fntdata"/><Relationship Id="rId21" Type="http://schemas.openxmlformats.org/officeDocument/2006/relationships/font" Target="fonts/DMSerifDispl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17" Type="http://schemas.openxmlformats.org/officeDocument/2006/relationships/font" Target="fonts/DMSans-bold.fntdata"/><Relationship Id="rId16" Type="http://schemas.openxmlformats.org/officeDocument/2006/relationships/font" Target="fonts/DMSans-regular.fntdata"/><Relationship Id="rId19" Type="http://schemas.openxmlformats.org/officeDocument/2006/relationships/font" Target="fonts/DMSans-boldItalic.fntdata"/><Relationship Id="rId18" Type="http://schemas.openxmlformats.org/officeDocument/2006/relationships/font" Target="fonts/DMSa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afe556aa76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afe556aa76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afe556aa76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afe556aa76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afe556aa76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afe556aa76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afe556aa76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afe556aa76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afe556aa76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afe556aa76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55" name="Google Shape;55;p14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4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4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4"/>
          <p:cNvSpPr txBox="1"/>
          <p:nvPr>
            <p:ph type="ctrTitle"/>
          </p:nvPr>
        </p:nvSpPr>
        <p:spPr>
          <a:xfrm>
            <a:off x="713225" y="1248000"/>
            <a:ext cx="3876000" cy="22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55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713225" y="3464400"/>
            <a:ext cx="3876000" cy="431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0" name="Google Shape;60;p14"/>
          <p:cNvSpPr/>
          <p:nvPr>
            <p:ph idx="2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5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63" name="Google Shape;63;p15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5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5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5"/>
          <p:cNvSpPr txBox="1"/>
          <p:nvPr>
            <p:ph type="title"/>
          </p:nvPr>
        </p:nvSpPr>
        <p:spPr>
          <a:xfrm>
            <a:off x="614350" y="2648700"/>
            <a:ext cx="26628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5"/>
          <p:cNvSpPr txBox="1"/>
          <p:nvPr>
            <p:ph hasCustomPrompt="1" idx="2" type="title"/>
          </p:nvPr>
        </p:nvSpPr>
        <p:spPr>
          <a:xfrm>
            <a:off x="713225" y="1540500"/>
            <a:ext cx="1288800" cy="110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/>
          <p:nvPr>
            <p:ph idx="3" type="pic"/>
          </p:nvPr>
        </p:nvSpPr>
        <p:spPr>
          <a:xfrm flipH="1">
            <a:off x="5285802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720000" y="1101025"/>
            <a:ext cx="7704000" cy="31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72" name="Google Shape;72;p16"/>
          <p:cNvGrpSpPr/>
          <p:nvPr/>
        </p:nvGrpSpPr>
        <p:grpSpPr>
          <a:xfrm>
            <a:off x="329313" y="-30000"/>
            <a:ext cx="8485375" cy="5203500"/>
            <a:chOff x="329313" y="-30000"/>
            <a:chExt cx="8485375" cy="5203500"/>
          </a:xfrm>
        </p:grpSpPr>
        <p:cxnSp>
          <p:nvCxnSpPr>
            <p:cNvPr id="73" name="Google Shape;73;p16"/>
            <p:cNvCxnSpPr/>
            <p:nvPr/>
          </p:nvCxnSpPr>
          <p:spPr>
            <a:xfrm rot="5400000">
              <a:off x="6212938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4629448" y="2410620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794852" y="2410626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3" type="subTitle"/>
          </p:nvPr>
        </p:nvSpPr>
        <p:spPr>
          <a:xfrm>
            <a:off x="794852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subTitle"/>
          </p:nvPr>
        </p:nvSpPr>
        <p:spPr>
          <a:xfrm>
            <a:off x="4629448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81" name="Google Shape;81;p17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2" name="Google Shape;82;p17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7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7" name="Google Shape;87;p1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4004050" y="448050"/>
            <a:ext cx="428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" type="subTitle"/>
          </p:nvPr>
        </p:nvSpPr>
        <p:spPr>
          <a:xfrm>
            <a:off x="4004050" y="1511700"/>
            <a:ext cx="4284900" cy="26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92" name="Google Shape;92;p19"/>
          <p:cNvSpPr/>
          <p:nvPr>
            <p:ph idx="2" type="pic"/>
          </p:nvPr>
        </p:nvSpPr>
        <p:spPr>
          <a:xfrm>
            <a:off x="333275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3" name="Google Shape;93;p19"/>
          <p:cNvCxnSpPr/>
          <p:nvPr/>
        </p:nvCxnSpPr>
        <p:spPr>
          <a:xfrm rot="5400000">
            <a:off x="6216900" y="2571750"/>
            <a:ext cx="5203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0"/>
          <p:cNvGrpSpPr/>
          <p:nvPr/>
        </p:nvGrpSpPr>
        <p:grpSpPr>
          <a:xfrm>
            <a:off x="-4800" y="372550"/>
            <a:ext cx="9182997" cy="4402825"/>
            <a:chOff x="-4800" y="372550"/>
            <a:chExt cx="9182997" cy="4402825"/>
          </a:xfrm>
        </p:grpSpPr>
        <p:cxnSp>
          <p:nvCxnSpPr>
            <p:cNvPr id="96" name="Google Shape;96;p20"/>
            <p:cNvCxnSpPr/>
            <p:nvPr/>
          </p:nvCxnSpPr>
          <p:spPr>
            <a:xfrm>
              <a:off x="-4800" y="372550"/>
              <a:ext cx="917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20"/>
            <p:cNvCxnSpPr/>
            <p:nvPr/>
          </p:nvCxnSpPr>
          <p:spPr>
            <a:xfrm>
              <a:off x="1197" y="4770975"/>
              <a:ext cx="9177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20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9" name="Google Shape;99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1"/>
          <p:cNvGrpSpPr/>
          <p:nvPr/>
        </p:nvGrpSpPr>
        <p:grpSpPr>
          <a:xfrm>
            <a:off x="-23300" y="372738"/>
            <a:ext cx="9187500" cy="4398000"/>
            <a:chOff x="-23300" y="372738"/>
            <a:chExt cx="9187500" cy="4398000"/>
          </a:xfrm>
        </p:grpSpPr>
        <p:cxnSp>
          <p:nvCxnSpPr>
            <p:cNvPr id="102" name="Google Shape;102;p21"/>
            <p:cNvCxnSpPr/>
            <p:nvPr/>
          </p:nvCxnSpPr>
          <p:spPr>
            <a:xfrm rot="10800000">
              <a:off x="-19100" y="374900"/>
              <a:ext cx="918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21"/>
            <p:cNvCxnSpPr/>
            <p:nvPr/>
          </p:nvCxnSpPr>
          <p:spPr>
            <a:xfrm rot="10800000">
              <a:off x="-23300" y="4768750"/>
              <a:ext cx="91815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21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713225" y="3495800"/>
            <a:ext cx="6778500" cy="1108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3"/>
          <p:cNvGrpSpPr/>
          <p:nvPr/>
        </p:nvGrpSpPr>
        <p:grpSpPr>
          <a:xfrm>
            <a:off x="352546" y="372738"/>
            <a:ext cx="8811654" cy="4398000"/>
            <a:chOff x="352546" y="372738"/>
            <a:chExt cx="8811654" cy="4398000"/>
          </a:xfrm>
        </p:grpSpPr>
        <p:cxnSp>
          <p:nvCxnSpPr>
            <p:cNvPr id="112" name="Google Shape;112;p23"/>
            <p:cNvCxnSpPr/>
            <p:nvPr/>
          </p:nvCxnSpPr>
          <p:spPr>
            <a:xfrm rot="10800000">
              <a:off x="356500" y="374904"/>
              <a:ext cx="8807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23"/>
            <p:cNvCxnSpPr/>
            <p:nvPr/>
          </p:nvCxnSpPr>
          <p:spPr>
            <a:xfrm rot="10800000">
              <a:off x="352546" y="4768750"/>
              <a:ext cx="880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23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5" name="Google Shape;115;p23"/>
          <p:cNvSpPr txBox="1"/>
          <p:nvPr>
            <p:ph hasCustomPrompt="1" type="title"/>
          </p:nvPr>
        </p:nvSpPr>
        <p:spPr>
          <a:xfrm>
            <a:off x="4444625" y="1679100"/>
            <a:ext cx="3403800" cy="11082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4444625" y="2787300"/>
            <a:ext cx="34038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7" name="Google Shape;117;p23"/>
          <p:cNvSpPr/>
          <p:nvPr>
            <p:ph idx="2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hasCustomPrompt="1" idx="2" type="title"/>
          </p:nvPr>
        </p:nvSpPr>
        <p:spPr>
          <a:xfrm>
            <a:off x="81522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25"/>
          <p:cNvSpPr txBox="1"/>
          <p:nvPr>
            <p:ph hasCustomPrompt="1" idx="3" type="title"/>
          </p:nvPr>
        </p:nvSpPr>
        <p:spPr>
          <a:xfrm>
            <a:off x="81522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25"/>
          <p:cNvSpPr txBox="1"/>
          <p:nvPr>
            <p:ph hasCustomPrompt="1" idx="4" type="title"/>
          </p:nvPr>
        </p:nvSpPr>
        <p:spPr>
          <a:xfrm>
            <a:off x="3514500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hasCustomPrompt="1" idx="5" type="title"/>
          </p:nvPr>
        </p:nvSpPr>
        <p:spPr>
          <a:xfrm>
            <a:off x="3514500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25"/>
          <p:cNvSpPr txBox="1"/>
          <p:nvPr>
            <p:ph hasCustomPrompt="1" idx="6" type="title"/>
          </p:nvPr>
        </p:nvSpPr>
        <p:spPr>
          <a:xfrm>
            <a:off x="621377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25"/>
          <p:cNvSpPr txBox="1"/>
          <p:nvPr>
            <p:ph hasCustomPrompt="1" idx="7" type="title"/>
          </p:nvPr>
        </p:nvSpPr>
        <p:spPr>
          <a:xfrm>
            <a:off x="621377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71997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8" type="subTitle"/>
          </p:nvPr>
        </p:nvSpPr>
        <p:spPr>
          <a:xfrm>
            <a:off x="3419250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9" type="subTitle"/>
          </p:nvPr>
        </p:nvSpPr>
        <p:spPr>
          <a:xfrm>
            <a:off x="611852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3" type="subTitle"/>
          </p:nvPr>
        </p:nvSpPr>
        <p:spPr>
          <a:xfrm>
            <a:off x="71997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4" type="subTitle"/>
          </p:nvPr>
        </p:nvSpPr>
        <p:spPr>
          <a:xfrm>
            <a:off x="3419250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5" type="subTitle"/>
          </p:nvPr>
        </p:nvSpPr>
        <p:spPr>
          <a:xfrm>
            <a:off x="611852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33" name="Google Shape;133;p25"/>
          <p:cNvGrpSpPr/>
          <p:nvPr/>
        </p:nvGrpSpPr>
        <p:grpSpPr>
          <a:xfrm>
            <a:off x="-17547" y="372538"/>
            <a:ext cx="9179094" cy="4398425"/>
            <a:chOff x="-17547" y="372538"/>
            <a:chExt cx="9179094" cy="4398425"/>
          </a:xfrm>
        </p:grpSpPr>
        <p:cxnSp>
          <p:nvCxnSpPr>
            <p:cNvPr id="134" name="Google Shape;134;p25"/>
            <p:cNvCxnSpPr/>
            <p:nvPr/>
          </p:nvCxnSpPr>
          <p:spPr>
            <a:xfrm>
              <a:off x="-17547" y="372538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25"/>
            <p:cNvCxnSpPr/>
            <p:nvPr/>
          </p:nvCxnSpPr>
          <p:spPr>
            <a:xfrm>
              <a:off x="-11553" y="4770963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722376" y="445319"/>
            <a:ext cx="77085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38" name="Google Shape;138;p26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39" name="Google Shape;139;p2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26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701776" y="445325"/>
            <a:ext cx="19191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3" name="Google Shape;143;p2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44" name="Google Shape;144;p2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2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28"/>
          <p:cNvCxnSpPr/>
          <p:nvPr/>
        </p:nvCxnSpPr>
        <p:spPr>
          <a:xfrm>
            <a:off x="-13975" y="4770975"/>
            <a:ext cx="8800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8"/>
          <p:cNvSpPr txBox="1"/>
          <p:nvPr>
            <p:ph type="title"/>
          </p:nvPr>
        </p:nvSpPr>
        <p:spPr>
          <a:xfrm>
            <a:off x="713225" y="2799113"/>
            <a:ext cx="3861900" cy="6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subTitle"/>
          </p:nvPr>
        </p:nvSpPr>
        <p:spPr>
          <a:xfrm>
            <a:off x="713225" y="3528200"/>
            <a:ext cx="38619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0" name="Google Shape;150;p28"/>
          <p:cNvSpPr/>
          <p:nvPr>
            <p:ph idx="2" type="pic"/>
          </p:nvPr>
        </p:nvSpPr>
        <p:spPr>
          <a:xfrm>
            <a:off x="329325" y="365760"/>
            <a:ext cx="49566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28"/>
          <p:cNvSpPr/>
          <p:nvPr>
            <p:ph idx="3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29"/>
          <p:cNvCxnSpPr/>
          <p:nvPr/>
        </p:nvCxnSpPr>
        <p:spPr>
          <a:xfrm>
            <a:off x="356400" y="372538"/>
            <a:ext cx="881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9"/>
          <p:cNvSpPr txBox="1"/>
          <p:nvPr>
            <p:ph type="title"/>
          </p:nvPr>
        </p:nvSpPr>
        <p:spPr>
          <a:xfrm>
            <a:off x="4110975" y="448050"/>
            <a:ext cx="40767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" type="subTitle"/>
          </p:nvPr>
        </p:nvSpPr>
        <p:spPr>
          <a:xfrm>
            <a:off x="4110972" y="1675890"/>
            <a:ext cx="40767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6" name="Google Shape;156;p29"/>
          <p:cNvSpPr/>
          <p:nvPr>
            <p:ph idx="2" type="pic"/>
          </p:nvPr>
        </p:nvSpPr>
        <p:spPr>
          <a:xfrm>
            <a:off x="3862175" y="2786075"/>
            <a:ext cx="49485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29"/>
          <p:cNvSpPr/>
          <p:nvPr>
            <p:ph idx="3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713250" y="1281538"/>
            <a:ext cx="7717500" cy="24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61" name="Google Shape;161;p30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62" name="Google Shape;162;p30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30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713250" y="1234451"/>
            <a:ext cx="77175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67" name="Google Shape;167;p31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68" name="Google Shape;168;p31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31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0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713250" y="1234450"/>
            <a:ext cx="7717500" cy="28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73" name="Google Shape;173;p32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74" name="Google Shape;174;p32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32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3423150" y="1496525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2" type="subTitle"/>
          </p:nvPr>
        </p:nvSpPr>
        <p:spPr>
          <a:xfrm>
            <a:off x="3423150" y="2441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3" type="subTitle"/>
          </p:nvPr>
        </p:nvSpPr>
        <p:spPr>
          <a:xfrm>
            <a:off x="3423150" y="3386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33"/>
          <p:cNvSpPr txBox="1"/>
          <p:nvPr>
            <p:ph idx="4" type="subTitle"/>
          </p:nvPr>
        </p:nvSpPr>
        <p:spPr>
          <a:xfrm>
            <a:off x="716550" y="1619675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2" name="Google Shape;182;p33"/>
          <p:cNvSpPr txBox="1"/>
          <p:nvPr>
            <p:ph idx="5" type="subTitle"/>
          </p:nvPr>
        </p:nvSpPr>
        <p:spPr>
          <a:xfrm>
            <a:off x="716554" y="2564663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33"/>
          <p:cNvSpPr txBox="1"/>
          <p:nvPr>
            <p:ph idx="6" type="subTitle"/>
          </p:nvPr>
        </p:nvSpPr>
        <p:spPr>
          <a:xfrm>
            <a:off x="716550" y="3509663"/>
            <a:ext cx="27045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84" name="Google Shape;184;p33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85" name="Google Shape;185;p33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33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1152409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34"/>
          <p:cNvSpPr txBox="1"/>
          <p:nvPr>
            <p:ph idx="2" type="subTitle"/>
          </p:nvPr>
        </p:nvSpPr>
        <p:spPr>
          <a:xfrm>
            <a:off x="4695792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idx="3" type="subTitle"/>
          </p:nvPr>
        </p:nvSpPr>
        <p:spPr>
          <a:xfrm>
            <a:off x="1152409" y="3429811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34"/>
          <p:cNvSpPr txBox="1"/>
          <p:nvPr>
            <p:ph idx="4" type="subTitle"/>
          </p:nvPr>
        </p:nvSpPr>
        <p:spPr>
          <a:xfrm>
            <a:off x="4695792" y="3429811"/>
            <a:ext cx="3291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5" type="subTitle"/>
          </p:nvPr>
        </p:nvSpPr>
        <p:spPr>
          <a:xfrm>
            <a:off x="1152408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6" type="subTitle"/>
          </p:nvPr>
        </p:nvSpPr>
        <p:spPr>
          <a:xfrm>
            <a:off x="1152408" y="2937202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7" type="subTitle"/>
          </p:nvPr>
        </p:nvSpPr>
        <p:spPr>
          <a:xfrm>
            <a:off x="4695761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8" type="subTitle"/>
          </p:nvPr>
        </p:nvSpPr>
        <p:spPr>
          <a:xfrm>
            <a:off x="4695762" y="2937202"/>
            <a:ext cx="3291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197" name="Google Shape;197;p34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98" name="Google Shape;198;p34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34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35"/>
          <p:cNvSpPr txBox="1"/>
          <p:nvPr>
            <p:ph idx="1" type="subTitle"/>
          </p:nvPr>
        </p:nvSpPr>
        <p:spPr>
          <a:xfrm>
            <a:off x="713065" y="1808037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35"/>
          <p:cNvSpPr txBox="1"/>
          <p:nvPr>
            <p:ph idx="2" type="subTitle"/>
          </p:nvPr>
        </p:nvSpPr>
        <p:spPr>
          <a:xfrm>
            <a:off x="3282140" y="1808042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5"/>
          <p:cNvSpPr txBox="1"/>
          <p:nvPr>
            <p:ph idx="3" type="subTitle"/>
          </p:nvPr>
        </p:nvSpPr>
        <p:spPr>
          <a:xfrm>
            <a:off x="713065" y="3335414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4" type="subTitle"/>
          </p:nvPr>
        </p:nvSpPr>
        <p:spPr>
          <a:xfrm>
            <a:off x="3282140" y="3335414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35"/>
          <p:cNvSpPr txBox="1"/>
          <p:nvPr>
            <p:ph idx="5" type="subTitle"/>
          </p:nvPr>
        </p:nvSpPr>
        <p:spPr>
          <a:xfrm>
            <a:off x="5961617" y="1808038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6" type="subTitle"/>
          </p:nvPr>
        </p:nvSpPr>
        <p:spPr>
          <a:xfrm>
            <a:off x="5961635" y="3335413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7" type="subTitle"/>
          </p:nvPr>
        </p:nvSpPr>
        <p:spPr>
          <a:xfrm>
            <a:off x="713065" y="131543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09" name="Google Shape;209;p35"/>
          <p:cNvSpPr txBox="1"/>
          <p:nvPr>
            <p:ph idx="8" type="subTitle"/>
          </p:nvPr>
        </p:nvSpPr>
        <p:spPr>
          <a:xfrm>
            <a:off x="3282141" y="1315432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0" name="Google Shape;210;p35"/>
          <p:cNvSpPr txBox="1"/>
          <p:nvPr>
            <p:ph idx="9" type="subTitle"/>
          </p:nvPr>
        </p:nvSpPr>
        <p:spPr>
          <a:xfrm>
            <a:off x="5961620" y="1315432"/>
            <a:ext cx="2466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1" name="Google Shape;211;p35"/>
          <p:cNvSpPr txBox="1"/>
          <p:nvPr>
            <p:ph idx="13" type="subTitle"/>
          </p:nvPr>
        </p:nvSpPr>
        <p:spPr>
          <a:xfrm>
            <a:off x="713065" y="284282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2" name="Google Shape;212;p35"/>
          <p:cNvSpPr txBox="1"/>
          <p:nvPr>
            <p:ph idx="14" type="subTitle"/>
          </p:nvPr>
        </p:nvSpPr>
        <p:spPr>
          <a:xfrm>
            <a:off x="3282141" y="2842818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3" name="Google Shape;213;p35"/>
          <p:cNvSpPr txBox="1"/>
          <p:nvPr>
            <p:ph idx="15" type="subTitle"/>
          </p:nvPr>
        </p:nvSpPr>
        <p:spPr>
          <a:xfrm>
            <a:off x="5961620" y="284281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214" name="Google Shape;214;p35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15" name="Google Shape;215;p35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35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6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219" name="Google Shape;219;p36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36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36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2" name="Google Shape;222;p36"/>
          <p:cNvSpPr txBox="1"/>
          <p:nvPr>
            <p:ph type="title"/>
          </p:nvPr>
        </p:nvSpPr>
        <p:spPr>
          <a:xfrm>
            <a:off x="713259" y="539500"/>
            <a:ext cx="40203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3" name="Google Shape;223;p36"/>
          <p:cNvSpPr txBox="1"/>
          <p:nvPr>
            <p:ph idx="1" type="subTitle"/>
          </p:nvPr>
        </p:nvSpPr>
        <p:spPr>
          <a:xfrm>
            <a:off x="713225" y="1656202"/>
            <a:ext cx="40203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36"/>
          <p:cNvSpPr/>
          <p:nvPr>
            <p:ph idx="2" type="pic"/>
          </p:nvPr>
        </p:nvSpPr>
        <p:spPr>
          <a:xfrm flipH="1"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6"/>
          <p:cNvSpPr txBox="1"/>
          <p:nvPr/>
        </p:nvSpPr>
        <p:spPr>
          <a:xfrm>
            <a:off x="713275" y="3566498"/>
            <a:ext cx="358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1000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28" name="Google Shape;228;p3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3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232" name="Google Shape;232;p3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3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idx="4294967295" type="ctrTitle"/>
          </p:nvPr>
        </p:nvSpPr>
        <p:spPr>
          <a:xfrm>
            <a:off x="466225" y="963975"/>
            <a:ext cx="8520000" cy="29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Mapping +Delineating </a:t>
            </a:r>
            <a:r>
              <a:rPr lang="en" sz="5700"/>
              <a:t>Horsepen</a:t>
            </a:r>
            <a:r>
              <a:rPr lang="en" sz="5700"/>
              <a:t> Creek Watershed</a:t>
            </a:r>
            <a:endParaRPr sz="4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720000" y="242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Map of Watershed</a:t>
            </a:r>
            <a:endParaRPr sz="3300"/>
          </a:p>
        </p:txBody>
      </p:sp>
      <p:pic>
        <p:nvPicPr>
          <p:cNvPr id="244" name="Google Shape;24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188" y="872625"/>
            <a:ext cx="3429624" cy="402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/>
          <p:nvPr>
            <p:ph idx="1" type="subTitle"/>
          </p:nvPr>
        </p:nvSpPr>
        <p:spPr>
          <a:xfrm>
            <a:off x="616625" y="1022675"/>
            <a:ext cx="7784700" cy="18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aleway"/>
              <a:buChar char="❖"/>
            </a:pPr>
            <a:r>
              <a:rPr lang="en" sz="2300">
                <a:latin typeface="Raleway"/>
                <a:ea typeface="Raleway"/>
                <a:cs typeface="Raleway"/>
                <a:sym typeface="Raleway"/>
              </a:rPr>
              <a:t>23.5 </a:t>
            </a:r>
            <a:r>
              <a:rPr lang="en" sz="2300">
                <a:latin typeface="Raleway"/>
                <a:ea typeface="Raleway"/>
                <a:cs typeface="Raleway"/>
                <a:sym typeface="Raleway"/>
              </a:rPr>
              <a:t>Overall Square Miles</a:t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Raleway"/>
              <a:buChar char="❖"/>
            </a:pPr>
            <a:r>
              <a:rPr lang="en" sz="2300">
                <a:latin typeface="Raleway"/>
                <a:ea typeface="Raleway"/>
                <a:cs typeface="Raleway"/>
                <a:sym typeface="Raleway"/>
              </a:rPr>
              <a:t>Overall Change in Altitude→ ~520 Ft Above Sea </a:t>
            </a:r>
            <a:r>
              <a:rPr lang="en" sz="2300">
                <a:latin typeface="Raleway"/>
                <a:ea typeface="Raleway"/>
                <a:cs typeface="Raleway"/>
                <a:sym typeface="Raleway"/>
              </a:rPr>
              <a:t>level</a:t>
            </a:r>
            <a:r>
              <a:rPr lang="en" sz="23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0" name="Google Shape;250;p41"/>
          <p:cNvSpPr txBox="1"/>
          <p:nvPr>
            <p:ph type="title"/>
          </p:nvPr>
        </p:nvSpPr>
        <p:spPr>
          <a:xfrm>
            <a:off x="720000" y="2119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Physical Characteristics</a:t>
            </a:r>
            <a:endParaRPr sz="3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>
            <p:ph type="title"/>
          </p:nvPr>
        </p:nvSpPr>
        <p:spPr>
          <a:xfrm>
            <a:off x="720000" y="2119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Watershed Features</a:t>
            </a:r>
            <a:endParaRPr sz="3300"/>
          </a:p>
        </p:txBody>
      </p:sp>
      <p:sp>
        <p:nvSpPr>
          <p:cNvPr id="256" name="Google Shape;256;p42"/>
          <p:cNvSpPr txBox="1"/>
          <p:nvPr>
            <p:ph idx="1" type="subTitle"/>
          </p:nvPr>
        </p:nvSpPr>
        <p:spPr>
          <a:xfrm>
            <a:off x="526375" y="1000125"/>
            <a:ext cx="8196600" cy="396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Major Tributaries →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Cedar Run, Frying Pan Branch, and some unnamed streams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Major Towns→ Herndon, Dulles, Floris, McNair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➢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Herndon borders Sugarland Run Watershed as well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Major Counties → Fairfax County,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Loudoun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 County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Other Signf. Features→ Part of Horsepen Run is under Dulles Int. Airport, and Frying Pan Park, and cuts thru Fairfax Co. Parkway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 txBox="1"/>
          <p:nvPr>
            <p:ph idx="1" type="subTitle"/>
          </p:nvPr>
        </p:nvSpPr>
        <p:spPr>
          <a:xfrm>
            <a:off x="720000" y="1101025"/>
            <a:ext cx="7704000" cy="16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400">
                <a:latin typeface="Raleway"/>
                <a:ea typeface="Raleway"/>
                <a:cs typeface="Raleway"/>
                <a:sym typeface="Raleway"/>
              </a:rPr>
              <a:t>Curtis, S. (2025). </a:t>
            </a:r>
            <a:r>
              <a:rPr i="1" lang="en" sz="1400">
                <a:latin typeface="Raleway"/>
                <a:ea typeface="Raleway"/>
                <a:cs typeface="Raleway"/>
                <a:sym typeface="Raleway"/>
              </a:rPr>
              <a:t>Sugarland Run and Horsepen Creek Watersheds</a:t>
            </a:r>
            <a:r>
              <a:rPr lang="en" sz="1400">
                <a:latin typeface="Raleway"/>
                <a:ea typeface="Raleway"/>
                <a:cs typeface="Raleway"/>
                <a:sym typeface="Raleway"/>
              </a:rPr>
              <a:t>. Fairfax County Virginia. https://www.fairfaxcounty.gov/publicworks/stormwater/sugarland-run-and-horsepen-creek-watersheds </a:t>
            </a:r>
            <a:endParaRPr sz="1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400">
                <a:latin typeface="Raleway"/>
                <a:ea typeface="Raleway"/>
                <a:cs typeface="Raleway"/>
                <a:sym typeface="Raleway"/>
              </a:rPr>
              <a:t>Fairfax County. (2017). </a:t>
            </a:r>
            <a:r>
              <a:rPr i="1" lang="en" sz="1400">
                <a:latin typeface="Raleway"/>
                <a:ea typeface="Raleway"/>
                <a:cs typeface="Raleway"/>
                <a:sym typeface="Raleway"/>
              </a:rPr>
              <a:t>GEOLOGY AND TOPOGRAPHY</a:t>
            </a:r>
            <a:r>
              <a:rPr lang="en" sz="1400">
                <a:latin typeface="Raleway"/>
                <a:ea typeface="Raleway"/>
                <a:cs typeface="Raleway"/>
                <a:sym typeface="Raleway"/>
              </a:rPr>
              <a:t>. Fairfax County Comprehensive Plan 2017 Edition - Policy Plan . https://online.encodeplus.com/regs/fairfaxcounty-va-cp/doc-viewer.aspx?secid=359#secid-359</a:t>
            </a:r>
            <a:endParaRPr sz="1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400">
                <a:latin typeface="Raleway"/>
                <a:ea typeface="Raleway"/>
                <a:cs typeface="Raleway"/>
                <a:sym typeface="Raleway"/>
              </a:rPr>
              <a:t>GoogleMyMaps, &amp; Sanfield, S. (2025, December 11). </a:t>
            </a:r>
            <a:r>
              <a:rPr i="1" lang="en" sz="1400">
                <a:latin typeface="Raleway"/>
                <a:ea typeface="Raleway"/>
                <a:cs typeface="Raleway"/>
                <a:sym typeface="Raleway"/>
              </a:rPr>
              <a:t>Horsepen Creek Watershed Map</a:t>
            </a:r>
            <a:r>
              <a:rPr lang="en" sz="1400">
                <a:latin typeface="Raleway"/>
                <a:ea typeface="Raleway"/>
                <a:cs typeface="Raleway"/>
                <a:sym typeface="Raleway"/>
              </a:rPr>
              <a:t>. Google accounts. https://www.google.com/maps/d/u/0/edit?mid=1WQJoADxQncG3DrCKRSHIgpTZfG-ehjo&amp;ll=38.9944134747451%2C-77.44381609056232&amp;z=12 </a:t>
            </a:r>
            <a:endParaRPr sz="1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2" name="Google Shape;262;p43"/>
          <p:cNvSpPr txBox="1"/>
          <p:nvPr>
            <p:ph type="title"/>
          </p:nvPr>
        </p:nvSpPr>
        <p:spPr>
          <a:xfrm>
            <a:off x="720000" y="2119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References</a:t>
            </a:r>
            <a:endParaRPr sz="3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ge Green Palette Portfolio by Slidesgo">
  <a:themeElements>
    <a:clrScheme name="Simple Light">
      <a:dk1>
        <a:srgbClr val="FFFFFF"/>
      </a:dk1>
      <a:lt1>
        <a:srgbClr val="485A4E"/>
      </a:lt1>
      <a:dk2>
        <a:srgbClr val="39734D"/>
      </a:dk2>
      <a:lt2>
        <a:srgbClr val="53A66F"/>
      </a:lt2>
      <a:accent1>
        <a:srgbClr val="85A690"/>
      </a:accent1>
      <a:accent2>
        <a:srgbClr val="C2F2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