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4"/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DM Sans"/>
      <p:regular r:id="rId17"/>
      <p:bold r:id="rId18"/>
      <p:italic r:id="rId19"/>
      <p:boldItalic r:id="rId20"/>
    </p:embeddedFont>
    <p:embeddedFont>
      <p:font typeface="DM Serif Display"/>
      <p:regular r:id="rId21"/>
      <p: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boldItalic.fntdata"/><Relationship Id="rId22" Type="http://schemas.openxmlformats.org/officeDocument/2006/relationships/font" Target="fonts/DMSerifDisplay-italic.fntdata"/><Relationship Id="rId21" Type="http://schemas.openxmlformats.org/officeDocument/2006/relationships/font" Target="fonts/DMSerifDispl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Raleway-regular.fntdata"/><Relationship Id="rId12" Type="http://schemas.openxmlformats.org/officeDocument/2006/relationships/slide" Target="slides/slide6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DMSans-regular.fntdata"/><Relationship Id="rId16" Type="http://schemas.openxmlformats.org/officeDocument/2006/relationships/font" Target="fonts/Raleway-boldItalic.fntdata"/><Relationship Id="rId19" Type="http://schemas.openxmlformats.org/officeDocument/2006/relationships/font" Target="fonts/DMSans-italic.fntdata"/><Relationship Id="rId18" Type="http://schemas.openxmlformats.org/officeDocument/2006/relationships/font" Target="fonts/DM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b01430d235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b01430d235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b03b5b84a3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b03b5b84a3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b01430d235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b01430d235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b0160aed1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b0160aed1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b03b5b84a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b03b5b84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b0160aed1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b0160aed1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4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55" name="Google Shape;55;p14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" name="Google Shape;56;p14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4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" name="Google Shape;58;p14"/>
          <p:cNvSpPr txBox="1"/>
          <p:nvPr>
            <p:ph type="ctrTitle"/>
          </p:nvPr>
        </p:nvSpPr>
        <p:spPr>
          <a:xfrm>
            <a:off x="713225" y="1248000"/>
            <a:ext cx="3876000" cy="221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55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713225" y="3464400"/>
            <a:ext cx="3876000" cy="431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0" name="Google Shape;60;p14"/>
          <p:cNvSpPr/>
          <p:nvPr>
            <p:ph idx="2" type="pic"/>
          </p:nvPr>
        </p:nvSpPr>
        <p:spPr>
          <a:xfrm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5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63" name="Google Shape;63;p15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5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5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" name="Google Shape;66;p15"/>
          <p:cNvSpPr txBox="1"/>
          <p:nvPr>
            <p:ph type="title"/>
          </p:nvPr>
        </p:nvSpPr>
        <p:spPr>
          <a:xfrm>
            <a:off x="614350" y="2648700"/>
            <a:ext cx="2662800" cy="9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15"/>
          <p:cNvSpPr txBox="1"/>
          <p:nvPr>
            <p:ph hasCustomPrompt="1" idx="2" type="title"/>
          </p:nvPr>
        </p:nvSpPr>
        <p:spPr>
          <a:xfrm>
            <a:off x="713225" y="1540500"/>
            <a:ext cx="1288800" cy="1108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5"/>
          <p:cNvSpPr/>
          <p:nvPr>
            <p:ph idx="3" type="pic"/>
          </p:nvPr>
        </p:nvSpPr>
        <p:spPr>
          <a:xfrm flipH="1">
            <a:off x="5285802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720000" y="1101025"/>
            <a:ext cx="7704000" cy="314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72" name="Google Shape;72;p16"/>
          <p:cNvGrpSpPr/>
          <p:nvPr/>
        </p:nvGrpSpPr>
        <p:grpSpPr>
          <a:xfrm>
            <a:off x="329313" y="-30000"/>
            <a:ext cx="8485375" cy="5203500"/>
            <a:chOff x="329313" y="-30000"/>
            <a:chExt cx="8485375" cy="5203500"/>
          </a:xfrm>
        </p:grpSpPr>
        <p:cxnSp>
          <p:nvCxnSpPr>
            <p:cNvPr id="73" name="Google Shape;73;p16"/>
            <p:cNvCxnSpPr/>
            <p:nvPr/>
          </p:nvCxnSpPr>
          <p:spPr>
            <a:xfrm rot="5400000">
              <a:off x="6212938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6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" type="subTitle"/>
          </p:nvPr>
        </p:nvSpPr>
        <p:spPr>
          <a:xfrm>
            <a:off x="4629448" y="2410620"/>
            <a:ext cx="3719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2" type="subTitle"/>
          </p:nvPr>
        </p:nvSpPr>
        <p:spPr>
          <a:xfrm>
            <a:off x="794852" y="2410626"/>
            <a:ext cx="3719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3" type="subTitle"/>
          </p:nvPr>
        </p:nvSpPr>
        <p:spPr>
          <a:xfrm>
            <a:off x="794852" y="1918025"/>
            <a:ext cx="3719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4" type="subTitle"/>
          </p:nvPr>
        </p:nvSpPr>
        <p:spPr>
          <a:xfrm>
            <a:off x="4629448" y="1918025"/>
            <a:ext cx="3719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81" name="Google Shape;81;p17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82" name="Google Shape;82;p17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7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86" name="Google Shape;86;p18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87" name="Google Shape;87;p18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8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4004050" y="448050"/>
            <a:ext cx="428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" type="subTitle"/>
          </p:nvPr>
        </p:nvSpPr>
        <p:spPr>
          <a:xfrm>
            <a:off x="4004050" y="1511700"/>
            <a:ext cx="4284900" cy="26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92" name="Google Shape;92;p19"/>
          <p:cNvSpPr/>
          <p:nvPr>
            <p:ph idx="2" type="pic"/>
          </p:nvPr>
        </p:nvSpPr>
        <p:spPr>
          <a:xfrm>
            <a:off x="333275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93" name="Google Shape;93;p19"/>
          <p:cNvCxnSpPr/>
          <p:nvPr/>
        </p:nvCxnSpPr>
        <p:spPr>
          <a:xfrm rot="5400000">
            <a:off x="6216900" y="2571750"/>
            <a:ext cx="5203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20"/>
          <p:cNvGrpSpPr/>
          <p:nvPr/>
        </p:nvGrpSpPr>
        <p:grpSpPr>
          <a:xfrm>
            <a:off x="-4800" y="372550"/>
            <a:ext cx="9182997" cy="4402825"/>
            <a:chOff x="-4800" y="372550"/>
            <a:chExt cx="9182997" cy="4402825"/>
          </a:xfrm>
        </p:grpSpPr>
        <p:cxnSp>
          <p:nvCxnSpPr>
            <p:cNvPr id="96" name="Google Shape;96;p20"/>
            <p:cNvCxnSpPr/>
            <p:nvPr/>
          </p:nvCxnSpPr>
          <p:spPr>
            <a:xfrm>
              <a:off x="-4800" y="372550"/>
              <a:ext cx="9178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20"/>
            <p:cNvCxnSpPr/>
            <p:nvPr/>
          </p:nvCxnSpPr>
          <p:spPr>
            <a:xfrm>
              <a:off x="1197" y="4770975"/>
              <a:ext cx="9177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20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9" name="Google Shape;99;p20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21"/>
          <p:cNvGrpSpPr/>
          <p:nvPr/>
        </p:nvGrpSpPr>
        <p:grpSpPr>
          <a:xfrm>
            <a:off x="-23300" y="372738"/>
            <a:ext cx="9187500" cy="4398000"/>
            <a:chOff x="-23300" y="372738"/>
            <a:chExt cx="9187500" cy="4398000"/>
          </a:xfrm>
        </p:grpSpPr>
        <p:cxnSp>
          <p:nvCxnSpPr>
            <p:cNvPr id="102" name="Google Shape;102;p21"/>
            <p:cNvCxnSpPr/>
            <p:nvPr/>
          </p:nvCxnSpPr>
          <p:spPr>
            <a:xfrm rot="10800000">
              <a:off x="-19100" y="374900"/>
              <a:ext cx="918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21"/>
            <p:cNvCxnSpPr/>
            <p:nvPr/>
          </p:nvCxnSpPr>
          <p:spPr>
            <a:xfrm rot="10800000">
              <a:off x="-23300" y="4768750"/>
              <a:ext cx="91815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21"/>
            <p:cNvCxnSpPr/>
            <p:nvPr/>
          </p:nvCxnSpPr>
          <p:spPr>
            <a:xfrm>
              <a:off x="8810691" y="372738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5" name="Google Shape;105;p21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/>
          <p:nvPr>
            <p:ph idx="2" type="pic"/>
          </p:nvPr>
        </p:nvSpPr>
        <p:spPr>
          <a:xfrm>
            <a:off x="0" y="-14875"/>
            <a:ext cx="9144000" cy="51585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type="title"/>
          </p:nvPr>
        </p:nvSpPr>
        <p:spPr>
          <a:xfrm>
            <a:off x="713225" y="3495800"/>
            <a:ext cx="6778500" cy="11082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3"/>
          <p:cNvGrpSpPr/>
          <p:nvPr/>
        </p:nvGrpSpPr>
        <p:grpSpPr>
          <a:xfrm>
            <a:off x="352546" y="372738"/>
            <a:ext cx="8811654" cy="4398000"/>
            <a:chOff x="352546" y="372738"/>
            <a:chExt cx="8811654" cy="4398000"/>
          </a:xfrm>
        </p:grpSpPr>
        <p:cxnSp>
          <p:nvCxnSpPr>
            <p:cNvPr id="112" name="Google Shape;112;p23"/>
            <p:cNvCxnSpPr/>
            <p:nvPr/>
          </p:nvCxnSpPr>
          <p:spPr>
            <a:xfrm rot="10800000">
              <a:off x="356500" y="374904"/>
              <a:ext cx="88077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23"/>
            <p:cNvCxnSpPr/>
            <p:nvPr/>
          </p:nvCxnSpPr>
          <p:spPr>
            <a:xfrm rot="10800000">
              <a:off x="352546" y="4768750"/>
              <a:ext cx="880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23"/>
            <p:cNvCxnSpPr/>
            <p:nvPr/>
          </p:nvCxnSpPr>
          <p:spPr>
            <a:xfrm>
              <a:off x="8810691" y="372738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5" name="Google Shape;115;p23"/>
          <p:cNvSpPr txBox="1"/>
          <p:nvPr>
            <p:ph hasCustomPrompt="1" type="title"/>
          </p:nvPr>
        </p:nvSpPr>
        <p:spPr>
          <a:xfrm>
            <a:off x="4444625" y="1679100"/>
            <a:ext cx="3403800" cy="11082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6" name="Google Shape;116;p23"/>
          <p:cNvSpPr txBox="1"/>
          <p:nvPr>
            <p:ph idx="1" type="subTitle"/>
          </p:nvPr>
        </p:nvSpPr>
        <p:spPr>
          <a:xfrm>
            <a:off x="4444625" y="2787300"/>
            <a:ext cx="3403800" cy="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7" name="Google Shape;117;p23"/>
          <p:cNvSpPr/>
          <p:nvPr>
            <p:ph idx="2" type="pic"/>
          </p:nvPr>
        </p:nvSpPr>
        <p:spPr>
          <a:xfrm flipH="1">
            <a:off x="333274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1" name="Google Shape;121;p25"/>
          <p:cNvSpPr txBox="1"/>
          <p:nvPr>
            <p:ph hasCustomPrompt="1" idx="2" type="title"/>
          </p:nvPr>
        </p:nvSpPr>
        <p:spPr>
          <a:xfrm>
            <a:off x="815225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25"/>
          <p:cNvSpPr txBox="1"/>
          <p:nvPr>
            <p:ph hasCustomPrompt="1" idx="3" type="title"/>
          </p:nvPr>
        </p:nvSpPr>
        <p:spPr>
          <a:xfrm>
            <a:off x="815225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3" name="Google Shape;123;p25"/>
          <p:cNvSpPr txBox="1"/>
          <p:nvPr>
            <p:ph hasCustomPrompt="1" idx="4" type="title"/>
          </p:nvPr>
        </p:nvSpPr>
        <p:spPr>
          <a:xfrm>
            <a:off x="3514500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4" name="Google Shape;124;p25"/>
          <p:cNvSpPr txBox="1"/>
          <p:nvPr>
            <p:ph hasCustomPrompt="1" idx="5" type="title"/>
          </p:nvPr>
        </p:nvSpPr>
        <p:spPr>
          <a:xfrm>
            <a:off x="3514500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25"/>
          <p:cNvSpPr txBox="1"/>
          <p:nvPr>
            <p:ph hasCustomPrompt="1" idx="6" type="title"/>
          </p:nvPr>
        </p:nvSpPr>
        <p:spPr>
          <a:xfrm>
            <a:off x="6213775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25"/>
          <p:cNvSpPr txBox="1"/>
          <p:nvPr>
            <p:ph hasCustomPrompt="1" idx="7" type="title"/>
          </p:nvPr>
        </p:nvSpPr>
        <p:spPr>
          <a:xfrm>
            <a:off x="6213775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25"/>
          <p:cNvSpPr txBox="1"/>
          <p:nvPr>
            <p:ph idx="1" type="subTitle"/>
          </p:nvPr>
        </p:nvSpPr>
        <p:spPr>
          <a:xfrm>
            <a:off x="719975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8" type="subTitle"/>
          </p:nvPr>
        </p:nvSpPr>
        <p:spPr>
          <a:xfrm>
            <a:off x="3419250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9" type="subTitle"/>
          </p:nvPr>
        </p:nvSpPr>
        <p:spPr>
          <a:xfrm>
            <a:off x="6118525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13" type="subTitle"/>
          </p:nvPr>
        </p:nvSpPr>
        <p:spPr>
          <a:xfrm>
            <a:off x="719975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1" name="Google Shape;131;p25"/>
          <p:cNvSpPr txBox="1"/>
          <p:nvPr>
            <p:ph idx="14" type="subTitle"/>
          </p:nvPr>
        </p:nvSpPr>
        <p:spPr>
          <a:xfrm>
            <a:off x="3419250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2" name="Google Shape;132;p25"/>
          <p:cNvSpPr txBox="1"/>
          <p:nvPr>
            <p:ph idx="15" type="subTitle"/>
          </p:nvPr>
        </p:nvSpPr>
        <p:spPr>
          <a:xfrm>
            <a:off x="6118525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33" name="Google Shape;133;p25"/>
          <p:cNvGrpSpPr/>
          <p:nvPr/>
        </p:nvGrpSpPr>
        <p:grpSpPr>
          <a:xfrm>
            <a:off x="-17547" y="372538"/>
            <a:ext cx="9179094" cy="4398425"/>
            <a:chOff x="-17547" y="372538"/>
            <a:chExt cx="9179094" cy="4398425"/>
          </a:xfrm>
        </p:grpSpPr>
        <p:cxnSp>
          <p:nvCxnSpPr>
            <p:cNvPr id="134" name="Google Shape;134;p25"/>
            <p:cNvCxnSpPr/>
            <p:nvPr/>
          </p:nvCxnSpPr>
          <p:spPr>
            <a:xfrm>
              <a:off x="-17547" y="372538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" name="Google Shape;135;p25"/>
            <p:cNvCxnSpPr/>
            <p:nvPr/>
          </p:nvCxnSpPr>
          <p:spPr>
            <a:xfrm>
              <a:off x="-11553" y="4770963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722376" y="445319"/>
            <a:ext cx="7708500" cy="576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38" name="Google Shape;138;p26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39" name="Google Shape;139;p26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" name="Google Shape;140;p26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1701776" y="445325"/>
            <a:ext cx="1919100" cy="576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43" name="Google Shape;143;p27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44" name="Google Shape;144;p27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5" name="Google Shape;145;p27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Google Shape;147;p28"/>
          <p:cNvCxnSpPr/>
          <p:nvPr/>
        </p:nvCxnSpPr>
        <p:spPr>
          <a:xfrm>
            <a:off x="-13975" y="4770975"/>
            <a:ext cx="8800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28"/>
          <p:cNvSpPr txBox="1"/>
          <p:nvPr>
            <p:ph type="title"/>
          </p:nvPr>
        </p:nvSpPr>
        <p:spPr>
          <a:xfrm>
            <a:off x="713225" y="2799113"/>
            <a:ext cx="3861900" cy="6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1" type="subTitle"/>
          </p:nvPr>
        </p:nvSpPr>
        <p:spPr>
          <a:xfrm>
            <a:off x="713225" y="3528200"/>
            <a:ext cx="38619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50" name="Google Shape;150;p28"/>
          <p:cNvSpPr/>
          <p:nvPr>
            <p:ph idx="2" type="pic"/>
          </p:nvPr>
        </p:nvSpPr>
        <p:spPr>
          <a:xfrm>
            <a:off x="329325" y="365760"/>
            <a:ext cx="4956600" cy="23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28"/>
          <p:cNvSpPr/>
          <p:nvPr>
            <p:ph idx="3" type="pic"/>
          </p:nvPr>
        </p:nvSpPr>
        <p:spPr>
          <a:xfrm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" name="Google Shape;153;p29"/>
          <p:cNvCxnSpPr/>
          <p:nvPr/>
        </p:nvCxnSpPr>
        <p:spPr>
          <a:xfrm>
            <a:off x="356400" y="372538"/>
            <a:ext cx="8812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" name="Google Shape;154;p29"/>
          <p:cNvSpPr txBox="1"/>
          <p:nvPr>
            <p:ph type="title"/>
          </p:nvPr>
        </p:nvSpPr>
        <p:spPr>
          <a:xfrm>
            <a:off x="4110975" y="448050"/>
            <a:ext cx="4076700" cy="5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5" name="Google Shape;155;p29"/>
          <p:cNvSpPr txBox="1"/>
          <p:nvPr>
            <p:ph idx="1" type="subTitle"/>
          </p:nvPr>
        </p:nvSpPr>
        <p:spPr>
          <a:xfrm>
            <a:off x="4110972" y="1675890"/>
            <a:ext cx="40767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56" name="Google Shape;156;p29"/>
          <p:cNvSpPr/>
          <p:nvPr>
            <p:ph idx="2" type="pic"/>
          </p:nvPr>
        </p:nvSpPr>
        <p:spPr>
          <a:xfrm>
            <a:off x="3862175" y="2786075"/>
            <a:ext cx="4948500" cy="23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29"/>
          <p:cNvSpPr/>
          <p:nvPr>
            <p:ph idx="3" type="pic"/>
          </p:nvPr>
        </p:nvSpPr>
        <p:spPr>
          <a:xfrm flipH="1">
            <a:off x="333274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0" name="Google Shape;160;p30"/>
          <p:cNvSpPr txBox="1"/>
          <p:nvPr>
            <p:ph idx="1" type="body"/>
          </p:nvPr>
        </p:nvSpPr>
        <p:spPr>
          <a:xfrm>
            <a:off x="713250" y="1281538"/>
            <a:ext cx="7717500" cy="24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161" name="Google Shape;161;p30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62" name="Google Shape;162;p30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3" name="Google Shape;163;p30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1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713250" y="1234451"/>
            <a:ext cx="77175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Char char="●"/>
              <a:defRPr/>
            </a:lvl1pPr>
            <a:lvl2pPr indent="-29845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9pPr>
          </a:lstStyle>
          <a:p/>
        </p:txBody>
      </p:sp>
      <p:grpSp>
        <p:nvGrpSpPr>
          <p:cNvPr id="167" name="Google Shape;167;p31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68" name="Google Shape;168;p31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" name="Google Shape;169;p31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0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2" name="Google Shape;172;p32"/>
          <p:cNvSpPr txBox="1"/>
          <p:nvPr>
            <p:ph idx="1" type="body"/>
          </p:nvPr>
        </p:nvSpPr>
        <p:spPr>
          <a:xfrm>
            <a:off x="713250" y="1234450"/>
            <a:ext cx="7717500" cy="28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Char char="●"/>
              <a:defRPr/>
            </a:lvl1pPr>
            <a:lvl2pPr indent="-29845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9pPr>
          </a:lstStyle>
          <a:p/>
        </p:txBody>
      </p:sp>
      <p:grpSp>
        <p:nvGrpSpPr>
          <p:cNvPr id="173" name="Google Shape;173;p32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74" name="Google Shape;174;p32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" name="Google Shape;175;p32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8" name="Google Shape;178;p33"/>
          <p:cNvSpPr txBox="1"/>
          <p:nvPr>
            <p:ph idx="1" type="subTitle"/>
          </p:nvPr>
        </p:nvSpPr>
        <p:spPr>
          <a:xfrm>
            <a:off x="3423150" y="1496525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79" name="Google Shape;179;p33"/>
          <p:cNvSpPr txBox="1"/>
          <p:nvPr>
            <p:ph idx="2" type="subTitle"/>
          </p:nvPr>
        </p:nvSpPr>
        <p:spPr>
          <a:xfrm>
            <a:off x="3423150" y="2441513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0" name="Google Shape;180;p33"/>
          <p:cNvSpPr txBox="1"/>
          <p:nvPr>
            <p:ph idx="3" type="subTitle"/>
          </p:nvPr>
        </p:nvSpPr>
        <p:spPr>
          <a:xfrm>
            <a:off x="3423150" y="3386513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1" name="Google Shape;181;p33"/>
          <p:cNvSpPr txBox="1"/>
          <p:nvPr>
            <p:ph idx="4" type="subTitle"/>
          </p:nvPr>
        </p:nvSpPr>
        <p:spPr>
          <a:xfrm>
            <a:off x="716550" y="1619675"/>
            <a:ext cx="2706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2" name="Google Shape;182;p33"/>
          <p:cNvSpPr txBox="1"/>
          <p:nvPr>
            <p:ph idx="5" type="subTitle"/>
          </p:nvPr>
        </p:nvSpPr>
        <p:spPr>
          <a:xfrm>
            <a:off x="716554" y="2564663"/>
            <a:ext cx="2706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3" name="Google Shape;183;p33"/>
          <p:cNvSpPr txBox="1"/>
          <p:nvPr>
            <p:ph idx="6" type="subTitle"/>
          </p:nvPr>
        </p:nvSpPr>
        <p:spPr>
          <a:xfrm>
            <a:off x="716550" y="3509663"/>
            <a:ext cx="27045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84" name="Google Shape;184;p33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85" name="Google Shape;185;p33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6" name="Google Shape;186;p33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9" name="Google Shape;189;p34"/>
          <p:cNvSpPr txBox="1"/>
          <p:nvPr>
            <p:ph idx="1" type="subTitle"/>
          </p:nvPr>
        </p:nvSpPr>
        <p:spPr>
          <a:xfrm>
            <a:off x="1152409" y="1741546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0" name="Google Shape;190;p34"/>
          <p:cNvSpPr txBox="1"/>
          <p:nvPr>
            <p:ph idx="2" type="subTitle"/>
          </p:nvPr>
        </p:nvSpPr>
        <p:spPr>
          <a:xfrm>
            <a:off x="4695792" y="1741546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1" name="Google Shape;191;p34"/>
          <p:cNvSpPr txBox="1"/>
          <p:nvPr>
            <p:ph idx="3" type="subTitle"/>
          </p:nvPr>
        </p:nvSpPr>
        <p:spPr>
          <a:xfrm>
            <a:off x="1152409" y="3429811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2" name="Google Shape;192;p34"/>
          <p:cNvSpPr txBox="1"/>
          <p:nvPr>
            <p:ph idx="4" type="subTitle"/>
          </p:nvPr>
        </p:nvSpPr>
        <p:spPr>
          <a:xfrm>
            <a:off x="4695792" y="3429811"/>
            <a:ext cx="3291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3" name="Google Shape;193;p34"/>
          <p:cNvSpPr txBox="1"/>
          <p:nvPr>
            <p:ph idx="5" type="subTitle"/>
          </p:nvPr>
        </p:nvSpPr>
        <p:spPr>
          <a:xfrm>
            <a:off x="1152408" y="1248938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4" name="Google Shape;194;p34"/>
          <p:cNvSpPr txBox="1"/>
          <p:nvPr>
            <p:ph idx="6" type="subTitle"/>
          </p:nvPr>
        </p:nvSpPr>
        <p:spPr>
          <a:xfrm>
            <a:off x="1152408" y="2937202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5" name="Google Shape;195;p34"/>
          <p:cNvSpPr txBox="1"/>
          <p:nvPr>
            <p:ph idx="7" type="subTitle"/>
          </p:nvPr>
        </p:nvSpPr>
        <p:spPr>
          <a:xfrm>
            <a:off x="4695761" y="1248938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6" name="Google Shape;196;p34"/>
          <p:cNvSpPr txBox="1"/>
          <p:nvPr>
            <p:ph idx="8" type="subTitle"/>
          </p:nvPr>
        </p:nvSpPr>
        <p:spPr>
          <a:xfrm>
            <a:off x="4695762" y="2937202"/>
            <a:ext cx="3291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197" name="Google Shape;197;p34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98" name="Google Shape;198;p34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" name="Google Shape;199;p34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2" name="Google Shape;202;p35"/>
          <p:cNvSpPr txBox="1"/>
          <p:nvPr>
            <p:ph idx="1" type="subTitle"/>
          </p:nvPr>
        </p:nvSpPr>
        <p:spPr>
          <a:xfrm>
            <a:off x="713065" y="1808037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35"/>
          <p:cNvSpPr txBox="1"/>
          <p:nvPr>
            <p:ph idx="2" type="subTitle"/>
          </p:nvPr>
        </p:nvSpPr>
        <p:spPr>
          <a:xfrm>
            <a:off x="3282140" y="1808042"/>
            <a:ext cx="25797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35"/>
          <p:cNvSpPr txBox="1"/>
          <p:nvPr>
            <p:ph idx="3" type="subTitle"/>
          </p:nvPr>
        </p:nvSpPr>
        <p:spPr>
          <a:xfrm>
            <a:off x="713065" y="3335414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5" name="Google Shape;205;p35"/>
          <p:cNvSpPr txBox="1"/>
          <p:nvPr>
            <p:ph idx="4" type="subTitle"/>
          </p:nvPr>
        </p:nvSpPr>
        <p:spPr>
          <a:xfrm>
            <a:off x="3282140" y="3335414"/>
            <a:ext cx="25797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6" name="Google Shape;206;p35"/>
          <p:cNvSpPr txBox="1"/>
          <p:nvPr>
            <p:ph idx="5" type="subTitle"/>
          </p:nvPr>
        </p:nvSpPr>
        <p:spPr>
          <a:xfrm>
            <a:off x="5961617" y="1808038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7" name="Google Shape;207;p35"/>
          <p:cNvSpPr txBox="1"/>
          <p:nvPr>
            <p:ph idx="6" type="subTitle"/>
          </p:nvPr>
        </p:nvSpPr>
        <p:spPr>
          <a:xfrm>
            <a:off x="5961635" y="3335413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8" name="Google Shape;208;p35"/>
          <p:cNvSpPr txBox="1"/>
          <p:nvPr>
            <p:ph idx="7" type="subTitle"/>
          </p:nvPr>
        </p:nvSpPr>
        <p:spPr>
          <a:xfrm>
            <a:off x="713065" y="131543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09" name="Google Shape;209;p35"/>
          <p:cNvSpPr txBox="1"/>
          <p:nvPr>
            <p:ph idx="8" type="subTitle"/>
          </p:nvPr>
        </p:nvSpPr>
        <p:spPr>
          <a:xfrm>
            <a:off x="3282141" y="1315432"/>
            <a:ext cx="2577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0" name="Google Shape;210;p35"/>
          <p:cNvSpPr txBox="1"/>
          <p:nvPr>
            <p:ph idx="9" type="subTitle"/>
          </p:nvPr>
        </p:nvSpPr>
        <p:spPr>
          <a:xfrm>
            <a:off x="5961620" y="1315432"/>
            <a:ext cx="2466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1" name="Google Shape;211;p35"/>
          <p:cNvSpPr txBox="1"/>
          <p:nvPr>
            <p:ph idx="13" type="subTitle"/>
          </p:nvPr>
        </p:nvSpPr>
        <p:spPr>
          <a:xfrm>
            <a:off x="713065" y="284282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2" name="Google Shape;212;p35"/>
          <p:cNvSpPr txBox="1"/>
          <p:nvPr>
            <p:ph idx="14" type="subTitle"/>
          </p:nvPr>
        </p:nvSpPr>
        <p:spPr>
          <a:xfrm>
            <a:off x="3282141" y="2842818"/>
            <a:ext cx="2577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3" name="Google Shape;213;p35"/>
          <p:cNvSpPr txBox="1"/>
          <p:nvPr>
            <p:ph idx="15" type="subTitle"/>
          </p:nvPr>
        </p:nvSpPr>
        <p:spPr>
          <a:xfrm>
            <a:off x="5961620" y="284281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214" name="Google Shape;214;p35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215" name="Google Shape;215;p35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35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36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219" name="Google Shape;219;p36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" name="Google Shape;220;p36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1" name="Google Shape;221;p36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2" name="Google Shape;222;p36"/>
          <p:cNvSpPr txBox="1"/>
          <p:nvPr>
            <p:ph type="title"/>
          </p:nvPr>
        </p:nvSpPr>
        <p:spPr>
          <a:xfrm>
            <a:off x="713259" y="539500"/>
            <a:ext cx="40203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3" name="Google Shape;223;p36"/>
          <p:cNvSpPr txBox="1"/>
          <p:nvPr>
            <p:ph idx="1" type="subTitle"/>
          </p:nvPr>
        </p:nvSpPr>
        <p:spPr>
          <a:xfrm>
            <a:off x="713225" y="1656202"/>
            <a:ext cx="4020300" cy="11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24" name="Google Shape;224;p36"/>
          <p:cNvSpPr/>
          <p:nvPr>
            <p:ph idx="2" type="pic"/>
          </p:nvPr>
        </p:nvSpPr>
        <p:spPr>
          <a:xfrm flipH="1"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36"/>
          <p:cNvSpPr txBox="1"/>
          <p:nvPr/>
        </p:nvSpPr>
        <p:spPr>
          <a:xfrm>
            <a:off x="713275" y="3566498"/>
            <a:ext cx="3582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b="1" sz="1000" u="sng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37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228" name="Google Shape;228;p37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9" name="Google Shape;229;p37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38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232" name="Google Shape;232;p38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3" name="Google Shape;233;p38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erif Display"/>
              <a:buNone/>
              <a:defRPr sz="3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/>
          <p:nvPr>
            <p:ph idx="4294967295" type="ctrTitle"/>
          </p:nvPr>
        </p:nvSpPr>
        <p:spPr>
          <a:xfrm>
            <a:off x="466225" y="963975"/>
            <a:ext cx="8520000" cy="19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Horsepen Creek Watershed</a:t>
            </a:r>
            <a:endParaRPr sz="5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Special Characteristics</a:t>
            </a:r>
            <a:endParaRPr sz="5200"/>
          </a:p>
        </p:txBody>
      </p:sp>
      <p:sp>
        <p:nvSpPr>
          <p:cNvPr id="239" name="Google Shape;239;p39"/>
          <p:cNvSpPr txBox="1"/>
          <p:nvPr>
            <p:ph idx="4294967295" type="subTitle"/>
          </p:nvPr>
        </p:nvSpPr>
        <p:spPr>
          <a:xfrm>
            <a:off x="900450" y="3123875"/>
            <a:ext cx="7704000" cy="3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/>
              <a:t>Sarah Sanfield</a:t>
            </a:r>
            <a:endParaRPr sz="22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0"/>
          <p:cNvSpPr txBox="1"/>
          <p:nvPr>
            <p:ph type="title"/>
          </p:nvPr>
        </p:nvSpPr>
        <p:spPr>
          <a:xfrm>
            <a:off x="697425" y="2871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Horsepen Run Trailhead</a:t>
            </a:r>
            <a:endParaRPr sz="3300"/>
          </a:p>
        </p:txBody>
      </p:sp>
      <p:sp>
        <p:nvSpPr>
          <p:cNvPr id="245" name="Google Shape;245;p40"/>
          <p:cNvSpPr txBox="1"/>
          <p:nvPr>
            <p:ph idx="1" type="subTitle"/>
          </p:nvPr>
        </p:nvSpPr>
        <p:spPr>
          <a:xfrm>
            <a:off x="720000" y="1090350"/>
            <a:ext cx="3979800" cy="4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This is a 1.5 Mile path, or 3 mile down and back path that takes you along Horsepen Run, a stream also covering tributaries within the Horsepen Creek Watershed. The path keeps you in the woods, in which are protected. </a:t>
            </a:r>
            <a:endParaRPr sz="22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6" name="Google Shape;24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775" y="1161075"/>
            <a:ext cx="3411963" cy="277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0"/>
          <p:cNvSpPr txBox="1"/>
          <p:nvPr/>
        </p:nvSpPr>
        <p:spPr>
          <a:xfrm>
            <a:off x="4970049" y="1256348"/>
            <a:ext cx="1875300" cy="187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5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/>
          <p:nvPr>
            <p:ph type="title"/>
          </p:nvPr>
        </p:nvSpPr>
        <p:spPr>
          <a:xfrm>
            <a:off x="697425" y="2871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Horsepen Run Trailhead</a:t>
            </a:r>
            <a:endParaRPr sz="3300"/>
          </a:p>
        </p:txBody>
      </p:sp>
      <p:sp>
        <p:nvSpPr>
          <p:cNvPr id="253" name="Google Shape;253;p41"/>
          <p:cNvSpPr txBox="1"/>
          <p:nvPr>
            <p:ph idx="1" type="subTitle"/>
          </p:nvPr>
        </p:nvSpPr>
        <p:spPr>
          <a:xfrm>
            <a:off x="720000" y="1090350"/>
            <a:ext cx="3979800" cy="4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This is a 1.5 Mile path, or 3 mile down and back path that takes you along Horsepen Run, a stream also covering tributaries within the Horsepen Creek Watershed. The path keeps you in </a:t>
            </a: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the</a:t>
            </a: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 woods, in which are protected. </a:t>
            </a:r>
            <a:endParaRPr sz="22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4" name="Google Shape;25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775" y="1161075"/>
            <a:ext cx="3411963" cy="277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41"/>
          <p:cNvSpPr txBox="1"/>
          <p:nvPr/>
        </p:nvSpPr>
        <p:spPr>
          <a:xfrm>
            <a:off x="4970049" y="1256348"/>
            <a:ext cx="1875300" cy="187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7150" lIns="57150" spcFirstLastPara="1" rIns="57150" wrap="square" tIns="571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5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2"/>
          <p:cNvSpPr txBox="1"/>
          <p:nvPr>
            <p:ph type="title"/>
          </p:nvPr>
        </p:nvSpPr>
        <p:spPr>
          <a:xfrm>
            <a:off x="697425" y="2871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Frying Pan Farm Park</a:t>
            </a:r>
            <a:endParaRPr sz="3300"/>
          </a:p>
        </p:txBody>
      </p:sp>
      <p:sp>
        <p:nvSpPr>
          <p:cNvPr id="261" name="Google Shape;261;p42"/>
          <p:cNvSpPr txBox="1"/>
          <p:nvPr>
            <p:ph idx="1" type="subTitle"/>
          </p:nvPr>
        </p:nvSpPr>
        <p:spPr>
          <a:xfrm>
            <a:off x="3212950" y="1206275"/>
            <a:ext cx="5043600" cy="3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Frying Pan Park is an important landmark that the Horsepen Creek Watershed goes through. It holds a lot of importance for the community: it is a functioning farm, it has a preschool (where I went, haha), it is a historical landmark and preservation of farm life between the 1920s and 1950s, and it brings 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together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 community members for different events, equestrian, or even for walking 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paths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.  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2" name="Google Shape;26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750" y="1161775"/>
            <a:ext cx="1953856" cy="325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/>
          <p:nvPr>
            <p:ph type="title"/>
          </p:nvPr>
        </p:nvSpPr>
        <p:spPr>
          <a:xfrm>
            <a:off x="697425" y="2871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Dulles Airport</a:t>
            </a:r>
            <a:endParaRPr sz="3300"/>
          </a:p>
        </p:txBody>
      </p:sp>
      <p:sp>
        <p:nvSpPr>
          <p:cNvPr id="268" name="Google Shape;268;p43"/>
          <p:cNvSpPr txBox="1"/>
          <p:nvPr>
            <p:ph idx="1" type="subTitle"/>
          </p:nvPr>
        </p:nvSpPr>
        <p:spPr>
          <a:xfrm>
            <a:off x="564000" y="1158050"/>
            <a:ext cx="4857900" cy="31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Another significant landmark that the Horsepen Creek Watershed crosses </a:t>
            </a: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through</a:t>
            </a: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 is the Dulles </a:t>
            </a: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International</a:t>
            </a: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 Airport. Waterways and streams breach from the Potomac and across the airport property. This makes the watershed susceptible to runoff with gas, oils, and other airport pollutants. </a:t>
            </a:r>
            <a:endParaRPr sz="2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9" name="Google Shape;26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7225" y="937000"/>
            <a:ext cx="2427066" cy="397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4"/>
          <p:cNvSpPr txBox="1"/>
          <p:nvPr>
            <p:ph type="title"/>
          </p:nvPr>
        </p:nvSpPr>
        <p:spPr>
          <a:xfrm>
            <a:off x="697425" y="2871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|</a:t>
            </a:r>
            <a:r>
              <a:rPr lang="en" sz="3300"/>
              <a:t>References</a:t>
            </a:r>
            <a:endParaRPr sz="3300"/>
          </a:p>
        </p:txBody>
      </p:sp>
      <p:sp>
        <p:nvSpPr>
          <p:cNvPr id="275" name="Google Shape;275;p44"/>
          <p:cNvSpPr txBox="1"/>
          <p:nvPr>
            <p:ph idx="1" type="subTitle"/>
          </p:nvPr>
        </p:nvSpPr>
        <p:spPr>
          <a:xfrm>
            <a:off x="481275" y="859800"/>
            <a:ext cx="8271600" cy="7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Google Maps. (2025). </a:t>
            </a:r>
            <a:r>
              <a:rPr i="1" lang="en" sz="1600">
                <a:latin typeface="Raleway"/>
                <a:ea typeface="Raleway"/>
                <a:cs typeface="Raleway"/>
                <a:sym typeface="Raleway"/>
              </a:rPr>
              <a:t>Dulles Airport Google Maps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. photograph, Dulles Airport.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Fairfax County. (2025c). </a:t>
            </a:r>
            <a:r>
              <a:rPr i="1" lang="en" sz="1600">
                <a:latin typeface="Raleway"/>
                <a:ea typeface="Raleway"/>
                <a:cs typeface="Raleway"/>
                <a:sym typeface="Raleway"/>
              </a:rPr>
              <a:t>Frying Pan Farm Park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. Fairfax County Virginia. https://www.fairfaxcounty.gov/parks/frying-pan-park/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Hussain, A. (2025). </a:t>
            </a:r>
            <a:r>
              <a:rPr i="1" lang="en" sz="1600">
                <a:latin typeface="Raleway"/>
                <a:ea typeface="Raleway"/>
                <a:cs typeface="Raleway"/>
                <a:sym typeface="Raleway"/>
              </a:rPr>
              <a:t>Dulles International Airport 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. photograph, Dulles International Airport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Sanfield, S. (2025). </a:t>
            </a:r>
            <a:r>
              <a:rPr i="1" lang="en" sz="1600">
                <a:latin typeface="Raleway"/>
                <a:ea typeface="Raleway"/>
                <a:cs typeface="Raleway"/>
                <a:sym typeface="Raleway"/>
              </a:rPr>
              <a:t>Frying Pan Farm Goat 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photograph, Frying Pan Farm Park.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Wojtanik, A. (2025, August 31). </a:t>
            </a:r>
            <a:r>
              <a:rPr i="1" lang="en" sz="1600">
                <a:latin typeface="Raleway"/>
                <a:ea typeface="Raleway"/>
                <a:cs typeface="Raleway"/>
                <a:sym typeface="Raleway"/>
              </a:rPr>
              <a:t>Horsepen Run Trail (horsepen run stream Valley Park, VA)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. Live and Let Hike. https://liveandlethike.com/2016/02/28/horsepen-run-trail-horsepen-run-stream-valley-park-va/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age Green Palette Portfolio by Slidesgo">
  <a:themeElements>
    <a:clrScheme name="Simple Light">
      <a:dk1>
        <a:srgbClr val="FFFFFF"/>
      </a:dk1>
      <a:lt1>
        <a:srgbClr val="485A4E"/>
      </a:lt1>
      <a:dk2>
        <a:srgbClr val="39734D"/>
      </a:dk2>
      <a:lt2>
        <a:srgbClr val="53A66F"/>
      </a:lt2>
      <a:accent1>
        <a:srgbClr val="85A690"/>
      </a:accent1>
      <a:accent2>
        <a:srgbClr val="C2F2D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